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6" r:id="rId6"/>
    <p:sldId id="257" r:id="rId7"/>
    <p:sldId id="258" r:id="rId8"/>
    <p:sldId id="259" r:id="rId9"/>
    <p:sldId id="263" r:id="rId10"/>
    <p:sldId id="262" r:id="rId11"/>
    <p:sldId id="260" r:id="rId12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AE2"/>
    <a:srgbClr val="3B60B4"/>
    <a:srgbClr val="A6DB68"/>
    <a:srgbClr val="3A5DB3"/>
    <a:srgbClr val="F1F3F8"/>
    <a:srgbClr val="C3C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8" autoAdjust="0"/>
  </p:normalViewPr>
  <p:slideViewPr>
    <p:cSldViewPr snapToGrid="0" snapToObjects="1">
      <p:cViewPr>
        <p:scale>
          <a:sx n="107" d="100"/>
          <a:sy n="107" d="100"/>
        </p:scale>
        <p:origin x="-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DD724C7D-1578-8841-9C31-FE64C56A848F}" type="datetimeFigureOut">
              <a:rPr lang="en-US" smtClean="0"/>
              <a:t>11/23/2016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3114E74C-CC75-874A-A2FA-E8082146B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4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634"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E74C-CC75-874A-A2FA-E8082146BA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4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634"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E74C-CC75-874A-A2FA-E8082146BA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1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634"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E74C-CC75-874A-A2FA-E8082146BA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8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634"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E74C-CC75-874A-A2FA-E8082146BA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3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634"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E74C-CC75-874A-A2FA-E8082146BA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3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634"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E74C-CC75-874A-A2FA-E8082146BA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2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634"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E74C-CC75-874A-A2FA-E8082146BA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3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634"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E74C-CC75-874A-A2FA-E8082146BA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4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F464-9188-F342-A55A-1E8D0A8C6467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A4CE-3BA7-EE4E-88E4-D3D8F33EBC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ymphony logo  copy.eps"/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-2477990" y="-123092"/>
            <a:ext cx="7490627" cy="69810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1660" y="1486922"/>
            <a:ext cx="9445660" cy="171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>
              <a:latin typeface="Arial Black"/>
              <a:cs typeface="Arial Black"/>
            </a:endParaRPr>
          </a:p>
        </p:txBody>
      </p:sp>
      <p:pic>
        <p:nvPicPr>
          <p:cNvPr id="6" name="Picture 5" descr="symphony logo 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51" y="675621"/>
            <a:ext cx="2595698" cy="1781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599" y="3182822"/>
            <a:ext cx="8252003" cy="305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5400" dirty="0" smtClean="0">
                <a:solidFill>
                  <a:srgbClr val="3B60B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Ribble Valley Housing Forum</a:t>
            </a:r>
          </a:p>
          <a:p>
            <a:pPr algn="ctr">
              <a:lnSpc>
                <a:spcPct val="80000"/>
              </a:lnSpc>
            </a:pPr>
            <a:r>
              <a:rPr lang="en-GB" sz="3200" dirty="0" smtClean="0">
                <a:solidFill>
                  <a:srgbClr val="3B60B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 November 2016</a:t>
            </a:r>
          </a:p>
          <a:p>
            <a:pPr algn="ctr">
              <a:lnSpc>
                <a:spcPct val="80000"/>
              </a:lnSpc>
            </a:pPr>
            <a:endParaRPr lang="en-GB" sz="3600" dirty="0" smtClean="0">
              <a:solidFill>
                <a:srgbClr val="3B60B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en-GB" sz="2400" dirty="0">
              <a:solidFill>
                <a:srgbClr val="3B60B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GB" sz="3600" dirty="0" smtClean="0">
                <a:solidFill>
                  <a:srgbClr val="3B60B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Bronwen </a:t>
            </a:r>
            <a:r>
              <a:rPr lang="en-GB" sz="3600" dirty="0">
                <a:solidFill>
                  <a:srgbClr val="3B60B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Rapley</a:t>
            </a:r>
          </a:p>
          <a:p>
            <a:pPr algn="ctr">
              <a:lnSpc>
                <a:spcPct val="80000"/>
              </a:lnSpc>
            </a:pPr>
            <a:r>
              <a:rPr lang="en-GB" sz="3600" b="1" dirty="0">
                <a:solidFill>
                  <a:srgbClr val="3B60B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Chief Executive</a:t>
            </a:r>
            <a:endParaRPr lang="en-GB" sz="3600" b="1" dirty="0">
              <a:solidFill>
                <a:srgbClr val="3B60B4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ymphony logo 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951" y="5433230"/>
            <a:ext cx="1563515" cy="10730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5898" y="1486922"/>
            <a:ext cx="4263456" cy="455234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Affordable rent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 to buy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 as you go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Shared ownership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S106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to buy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 homes…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705" y="-1"/>
            <a:ext cx="4574018" cy="686102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6010" y="274638"/>
            <a:ext cx="8917990" cy="831850"/>
          </a:xfrm>
          <a:solidFill>
            <a:srgbClr val="519AE2"/>
          </a:solidFill>
        </p:spPr>
        <p:txBody>
          <a:bodyPr>
            <a:noAutofit/>
          </a:bodyPr>
          <a:lstStyle/>
          <a:p>
            <a:r>
              <a:rPr lang="en-GB" sz="4200" b="1" dirty="0" smtClean="0"/>
              <a:t/>
            </a:r>
            <a:br>
              <a:rPr lang="en-GB" sz="4200" b="1" dirty="0" smtClean="0"/>
            </a:br>
            <a:r>
              <a:rPr lang="en-GB" sz="4200" b="1" dirty="0" smtClean="0">
                <a:solidFill>
                  <a:schemeClr val="bg1"/>
                </a:solidFill>
              </a:rPr>
              <a:t/>
            </a:r>
            <a:br>
              <a:rPr lang="en-GB" sz="4200" b="1" dirty="0" smtClean="0">
                <a:solidFill>
                  <a:schemeClr val="bg1"/>
                </a:solidFill>
              </a:rPr>
            </a:br>
            <a:r>
              <a:rPr lang="en-GB" sz="4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Affordable </a:t>
            </a:r>
            <a:r>
              <a:rPr lang="en-GB" sz="4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– choose your type</a:t>
            </a:r>
            <a:r>
              <a:rPr lang="en-GB" sz="4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200" b="1" dirty="0"/>
              <a:t/>
            </a:r>
            <a:br>
              <a:rPr lang="en-GB" sz="4200" b="1" dirty="0"/>
            </a:br>
            <a:endParaRPr lang="en-GB" sz="4200" b="1" dirty="0"/>
          </a:p>
        </p:txBody>
      </p:sp>
    </p:spTree>
    <p:extLst>
      <p:ext uri="{BB962C8B-B14F-4D97-AF65-F5344CB8AC3E}">
        <p14:creationId xmlns:p14="http://schemas.microsoft.com/office/powerpoint/2010/main" val="40837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01660" y="1486922"/>
            <a:ext cx="9445660" cy="171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>
              <a:latin typeface="Arial Black"/>
              <a:cs typeface="Arial Black"/>
            </a:endParaRPr>
          </a:p>
        </p:txBody>
      </p:sp>
      <p:pic>
        <p:nvPicPr>
          <p:cNvPr id="6" name="Picture 5" descr="symphony logo 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951" y="5433230"/>
            <a:ext cx="1563515" cy="107300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29622" y="1277037"/>
            <a:ext cx="4656080" cy="4997326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GB" sz="28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Converting </a:t>
            </a:r>
            <a:r>
              <a:rPr lang="en-GB" sz="2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rent to </a:t>
            </a:r>
            <a:r>
              <a:rPr lang="en-GB" sz="28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equity</a:t>
            </a:r>
          </a:p>
          <a:p>
            <a:pPr>
              <a:lnSpc>
                <a:spcPct val="70000"/>
              </a:lnSpc>
            </a:pPr>
            <a:endParaRPr lang="en-GB" sz="28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sz="2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Reduced rent for reduced service </a:t>
            </a:r>
            <a:r>
              <a:rPr lang="en-GB" sz="28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(e.g. repairs)</a:t>
            </a:r>
          </a:p>
          <a:p>
            <a:pPr>
              <a:lnSpc>
                <a:spcPct val="70000"/>
              </a:lnSpc>
            </a:pPr>
            <a:endParaRPr lang="en-GB" sz="28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sz="2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Own outright after 25 years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6552" y="0"/>
            <a:ext cx="4982988" cy="70270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73560" y="274638"/>
            <a:ext cx="6270439" cy="831850"/>
          </a:xfrm>
          <a:solidFill>
            <a:srgbClr val="519AE2"/>
          </a:solidFill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9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 </a:t>
            </a:r>
            <a:r>
              <a:rPr lang="en-GB" sz="4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 go</a:t>
            </a:r>
            <a:r>
              <a:rPr lang="en-GB" sz="4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5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01660" y="1486922"/>
            <a:ext cx="9445660" cy="171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>
              <a:latin typeface="Arial Black"/>
              <a:cs typeface="Arial Black"/>
            </a:endParaRPr>
          </a:p>
        </p:txBody>
      </p:sp>
      <p:pic>
        <p:nvPicPr>
          <p:cNvPr id="6" name="Picture 5" descr="symphony logo 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951" y="5433230"/>
            <a:ext cx="1563515" cy="10730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2264" y="1477944"/>
            <a:ext cx="5257600" cy="50985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Brexit</a:t>
            </a:r>
          </a:p>
          <a:p>
            <a:pPr>
              <a:lnSpc>
                <a:spcPct val="90000"/>
              </a:lnSpc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rates and </a:t>
            </a: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</a:t>
            </a:r>
          </a:p>
          <a:p>
            <a:pPr>
              <a:lnSpc>
                <a:spcPct val="90000"/>
              </a:lnSpc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Mortgage availability (shared ownership</a:t>
            </a: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 (</a:t>
            </a: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LHA cap on supported housing</a:t>
            </a: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GB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Welfare reform</a:t>
            </a:r>
          </a:p>
          <a:p>
            <a:pPr>
              <a:lnSpc>
                <a:spcPct val="90000"/>
              </a:lnSpc>
            </a:pPr>
            <a:endParaRPr lang="en-GB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reductions</a:t>
            </a:r>
          </a:p>
          <a:p>
            <a:endParaRPr lang="en-GB" dirty="0"/>
          </a:p>
        </p:txBody>
      </p:sp>
      <p:pic>
        <p:nvPicPr>
          <p:cNvPr id="2" name="Picture 1" descr="British-Chancellor-of-the-Exchequer-Phi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3537"/>
            <a:ext cx="3546200" cy="2444463"/>
          </a:xfrm>
          <a:prstGeom prst="rect">
            <a:avLst/>
          </a:prstGeom>
        </p:spPr>
      </p:pic>
      <p:pic>
        <p:nvPicPr>
          <p:cNvPr id="5" name="Picture 4" descr="3568BB5B00000578-0-image-a-30_147497788184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208" y="0"/>
            <a:ext cx="3944408" cy="3045607"/>
          </a:xfrm>
          <a:prstGeom prst="rect">
            <a:avLst/>
          </a:prstGeom>
        </p:spPr>
      </p:pic>
      <p:pic>
        <p:nvPicPr>
          <p:cNvPr id="3" name="Picture 2" descr="7543244-3x2-340x22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6942"/>
            <a:ext cx="3546200" cy="201659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31850"/>
          </a:xfrm>
          <a:solidFill>
            <a:srgbClr val="519AE2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7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 </a:t>
            </a:r>
            <a:r>
              <a:rPr lang="en-GB" sz="4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enemy of investment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4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215561" y="1486922"/>
            <a:ext cx="9445660" cy="171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>
              <a:latin typeface="Arial Black"/>
              <a:cs typeface="Arial Black"/>
            </a:endParaRPr>
          </a:p>
        </p:txBody>
      </p:sp>
      <p:pic>
        <p:nvPicPr>
          <p:cNvPr id="6" name="Picture 5" descr="symphony logo 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951" y="5433230"/>
            <a:ext cx="1563515" cy="107300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22448" y="1194367"/>
            <a:ext cx="5549360" cy="50193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 base</a:t>
            </a:r>
          </a:p>
          <a:p>
            <a:pPr>
              <a:lnSpc>
                <a:spcPct val="90000"/>
              </a:lnSpc>
            </a:pPr>
            <a:endParaRPr lang="en-GB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commitment to the area</a:t>
            </a:r>
          </a:p>
          <a:p>
            <a:pPr>
              <a:lnSpc>
                <a:spcPct val="90000"/>
              </a:lnSpc>
            </a:pPr>
            <a:endParaRPr lang="en-GB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and people</a:t>
            </a:r>
          </a:p>
          <a:p>
            <a:pPr>
              <a:lnSpc>
                <a:spcPct val="90000"/>
              </a:lnSpc>
            </a:pPr>
            <a:endParaRPr lang="en-GB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efficiency</a:t>
            </a:r>
          </a:p>
          <a:p>
            <a:pPr>
              <a:lnSpc>
                <a:spcPct val="90000"/>
              </a:lnSpc>
            </a:pPr>
            <a:endParaRPr lang="en-GB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activity to cross subsidise</a:t>
            </a:r>
          </a:p>
          <a:p>
            <a:pPr>
              <a:lnSpc>
                <a:spcPct val="90000"/>
              </a:lnSpc>
            </a:pPr>
            <a:endParaRPr lang="en-GB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in delivery</a:t>
            </a:r>
          </a:p>
          <a:p>
            <a:endParaRPr lang="en-GB" dirty="0"/>
          </a:p>
        </p:txBody>
      </p:sp>
      <p:pic>
        <p:nvPicPr>
          <p:cNvPr id="3" name="Picture 2" descr="RVH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12" y="0"/>
            <a:ext cx="2943755" cy="686876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01360" y="274638"/>
            <a:ext cx="6442639" cy="831850"/>
          </a:xfrm>
          <a:solidFill>
            <a:srgbClr val="519AE2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900" b="1" dirty="0" smtClean="0">
                <a:solidFill>
                  <a:schemeClr val="bg1"/>
                </a:solidFill>
              </a:rPr>
              <a:t>Positives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3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01660" y="1486922"/>
            <a:ext cx="9445660" cy="171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>
              <a:latin typeface="Arial Black"/>
              <a:cs typeface="Arial Black"/>
            </a:endParaRPr>
          </a:p>
        </p:txBody>
      </p:sp>
      <p:pic>
        <p:nvPicPr>
          <p:cNvPr id="6" name="Picture 5" descr="symphony logo 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951" y="5433230"/>
            <a:ext cx="1563515" cy="1073001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22487"/>
              </p:ext>
            </p:extLst>
          </p:nvPr>
        </p:nvGraphicFramePr>
        <p:xfrm>
          <a:off x="369278" y="1441944"/>
          <a:ext cx="8396654" cy="3777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934"/>
                <a:gridCol w="1498122"/>
                <a:gridCol w="1300763"/>
                <a:gridCol w="1444296"/>
                <a:gridCol w="784861"/>
                <a:gridCol w="1637250"/>
                <a:gridCol w="789428"/>
              </a:tblGrid>
              <a:tr h="5830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Provider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RVH Directly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LHT/Contour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3</a:t>
                      </a:r>
                      <a:r>
                        <a:rPr lang="en-GB" sz="1500" baseline="30000" dirty="0">
                          <a:effectLst/>
                        </a:rPr>
                        <a:t>rd</a:t>
                      </a:r>
                      <a:r>
                        <a:rPr lang="en-GB" sz="1500" dirty="0">
                          <a:effectLst/>
                        </a:rPr>
                        <a:t> Party RVH Managing Agent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Total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Rental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Total 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Shared </a:t>
                      </a:r>
                      <a:r>
                        <a:rPr lang="en-GB" sz="1500" dirty="0" smtClean="0">
                          <a:effectLst/>
                        </a:rPr>
                        <a:t>Ownership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Total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Overall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</a:tr>
              <a:tr h="10070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Clitheroe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 x 1 bed flats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 x 2 bed flats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x 1 bed house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 x 2 bed house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x 3 bed house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 x 1 bed (S)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 x 1 bed flats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18 x 2/3 bed houses (S/O)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 x 2/3 bed houses 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 x 2 bed flats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36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18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54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</a:tr>
              <a:tr h="694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Longridge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x 3 bed house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x 2 bed bungalow (S)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 x 1 bed flats (S)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x 2 bed house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x 4 bed house 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6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6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</a:tr>
              <a:tr h="12155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Villages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 x 3 bed houses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 x 2 bed houses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 x 3 bed houses (S/O)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 x 2 bed houses (S/O)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 x 1 bed flats (S)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highlight>
                            <a:srgbClr val="FFFF00"/>
                          </a:highlight>
                        </a:rPr>
                        <a:t>3 x 1 bed bungalows (S/O)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highlight>
                            <a:srgbClr val="FFFF00"/>
                          </a:highlight>
                        </a:rPr>
                        <a:t>3 x 2 bed bungalows (S/O)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 x 3 bed houses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 x 1 bed flats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 x 2 bed flats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 x 3 bed house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 x 2 bed house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 x 3 bed house (S/O)</a:t>
                      </a:r>
                      <a:endParaRPr lang="en-GB" sz="9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 x 2 bed house (S/O) 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12 x 3 bed house 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31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20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51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</a:tr>
              <a:tr h="2776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Totals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48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60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13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121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1" marR="58381" marT="0" marB="0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9378" y="274638"/>
            <a:ext cx="8164622" cy="832216"/>
          </a:xfrm>
          <a:solidFill>
            <a:srgbClr val="519AE2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chemeClr val="bg1"/>
                </a:solidFill>
              </a:rPr>
              <a:t>Ribble </a:t>
            </a:r>
            <a:r>
              <a:rPr lang="en-GB" sz="4000" b="1" dirty="0">
                <a:solidFill>
                  <a:schemeClr val="bg1"/>
                </a:solidFill>
              </a:rPr>
              <a:t>Valley Homes’ delivery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5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01660" y="1486922"/>
            <a:ext cx="9445660" cy="171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>
              <a:latin typeface="Arial Black"/>
              <a:cs typeface="Arial Black"/>
            </a:endParaRPr>
          </a:p>
        </p:txBody>
      </p:sp>
      <p:pic>
        <p:nvPicPr>
          <p:cNvPr id="6" name="Picture 5" descr="symphony logo 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951" y="5433230"/>
            <a:ext cx="1563515" cy="10730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4772" y="1106488"/>
            <a:ext cx="4824562" cy="5399743"/>
          </a:xfrm>
        </p:spPr>
        <p:txBody>
          <a:bodyPr/>
          <a:lstStyle/>
          <a:p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gains to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</a:t>
            </a: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</a:t>
            </a: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investment and commitment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3352"/>
            <a:ext cx="4014374" cy="690135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92390" y="274638"/>
            <a:ext cx="6851609" cy="831850"/>
          </a:xfrm>
          <a:solidFill>
            <a:srgbClr val="519AE2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9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Symphony </a:t>
            </a:r>
            <a:r>
              <a:rPr lang="en-GB" sz="4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2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301660" y="1486922"/>
            <a:ext cx="9445660" cy="171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>
              <a:latin typeface="Arial Black"/>
              <a:cs typeface="Arial Black"/>
            </a:endParaRPr>
          </a:p>
        </p:txBody>
      </p:sp>
      <p:pic>
        <p:nvPicPr>
          <p:cNvPr id="6" name="Picture 5" descr="symphony logo 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951" y="5433230"/>
            <a:ext cx="1563515" cy="1073001"/>
          </a:xfrm>
          <a:prstGeom prst="rect">
            <a:avLst/>
          </a:prstGeom>
        </p:spPr>
      </p:pic>
      <p:pic>
        <p:nvPicPr>
          <p:cNvPr id="8" name="Picture 7" descr="symphony logo  copy.eps"/>
          <p:cNvPicPr>
            <a:picLocks noChangeAspect="1"/>
          </p:cNvPicPr>
          <p:nvPr/>
        </p:nvPicPr>
        <p:blipFill>
          <a:blip r:embed="rId4">
            <a:alphaModFix amt="43000"/>
          </a:blip>
          <a:stretch>
            <a:fillRect/>
          </a:stretch>
        </p:blipFill>
        <p:spPr>
          <a:xfrm>
            <a:off x="-2477990" y="-123092"/>
            <a:ext cx="7490627" cy="6981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541" y="2335325"/>
            <a:ext cx="7989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>
                <a:solidFill>
                  <a:srgbClr val="3B60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questions?</a:t>
            </a:r>
            <a:endParaRPr lang="en-US" sz="9600" b="1" dirty="0">
              <a:solidFill>
                <a:srgbClr val="3B6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mphony cop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92F41DE331F24291FA2CCE8103D768" ma:contentTypeVersion="3" ma:contentTypeDescription="Create a new document." ma:contentTypeScope="" ma:versionID="dade8f68277a451053ec932f7605fbc7">
  <xsd:schema xmlns:xsd="http://www.w3.org/2001/XMLSchema" xmlns:xs="http://www.w3.org/2001/XMLSchema" xmlns:p="http://schemas.microsoft.com/office/2006/metadata/properties" xmlns:ns2="39ede5f5-93d4-4f63-b40f-fb381a49e50d" targetNamespace="http://schemas.microsoft.com/office/2006/metadata/properties" ma:root="true" ma:fieldsID="ecbd09af29ae6d61f40410c67fd8a51a" ns2:_="">
    <xsd:import namespace="39ede5f5-93d4-4f63-b40f-fb381a49e50d"/>
    <xsd:element name="properties">
      <xsd:complexType>
        <xsd:sequence>
          <xsd:element name="documentManagement">
            <xsd:complexType>
              <xsd:all>
                <xsd:element ref="ns2:AxSourceListID" minOccurs="0"/>
                <xsd:element ref="ns2:AxSourceIt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de5f5-93d4-4f63-b40f-fb381a49e50d" elementFormDefault="qualified">
    <xsd:import namespace="http://schemas.microsoft.com/office/2006/documentManagement/types"/>
    <xsd:import namespace="http://schemas.microsoft.com/office/infopath/2007/PartnerControls"/>
    <xsd:element name="AxSourceListID" ma:index="8" nillable="true" ma:displayName="AxSourceListID" ma:hidden="true" ma:internalName="AxSourceListID">
      <xsd:simpleType>
        <xsd:restriction base="dms:Unknown"/>
      </xsd:simpleType>
    </xsd:element>
    <xsd:element name="AxSourceItemID" ma:index="9" nillable="true" ma:displayName="AxSourceItemID" ma:hidden="true" ma:internalName="AxSourceItem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xSourceItemID xmlns="39ede5f5-93d4-4f63-b40f-fb381a49e50d" xsi:nil="true"/>
    <AxSourceListID xmlns="39ede5f5-93d4-4f63-b40f-fb381a49e50d" xsi:nil="true"/>
  </documentManagement>
</p:properties>
</file>

<file path=customXml/itemProps1.xml><?xml version="1.0" encoding="utf-8"?>
<ds:datastoreItem xmlns:ds="http://schemas.openxmlformats.org/officeDocument/2006/customXml" ds:itemID="{9C4AB5B1-681B-4699-8F98-B13130C14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de5f5-93d4-4f63-b40f-fb381a49e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DECED0-F979-4702-B454-59EAE7DC3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C97F66-D824-4AD2-BAA9-F8FE2EDB7F7E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39ede5f5-93d4-4f63-b40f-fb381a49e50d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symphony copy.potx</Template>
  <TotalTime>2271</TotalTime>
  <Words>334</Words>
  <Application>Microsoft Office PowerPoint</Application>
  <PresentationFormat>On-screen Show (4:3)</PresentationFormat>
  <Paragraphs>124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symphony copy</vt:lpstr>
      <vt:lpstr>PowerPoint Presentation</vt:lpstr>
      <vt:lpstr>  Affordable Housing – choose your type  </vt:lpstr>
      <vt:lpstr>  Buy as you go   </vt:lpstr>
      <vt:lpstr>   Uncertainty – the enemy of investment   </vt:lpstr>
      <vt:lpstr> Positives </vt:lpstr>
      <vt:lpstr> Ribble Valley Homes’ delivery </vt:lpstr>
      <vt:lpstr>  Symphony ambition  </vt:lpstr>
      <vt:lpstr>PowerPoint Presentation</vt:lpstr>
    </vt:vector>
  </TitlesOfParts>
  <Company>Vicinity Housing Group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Graham Gleaves</dc:creator>
  <cp:lastModifiedBy>Rachael Stott</cp:lastModifiedBy>
  <cp:revision>190</cp:revision>
  <cp:lastPrinted>2013-10-08T16:14:07Z</cp:lastPrinted>
  <dcterms:created xsi:type="dcterms:W3CDTF">2011-02-10T14:21:34Z</dcterms:created>
  <dcterms:modified xsi:type="dcterms:W3CDTF">2016-11-23T08:34:42Z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0x0101009F92F41DE331F24291FA2CCE8103D768</vt:lpwstr>
  </property>
</Properties>
</file>