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7" r:id="rId3"/>
    <p:sldId id="269" r:id="rId4"/>
    <p:sldId id="280" r:id="rId5"/>
    <p:sldId id="257" r:id="rId6"/>
    <p:sldId id="258" r:id="rId7"/>
    <p:sldId id="276" r:id="rId8"/>
    <p:sldId id="279" r:id="rId9"/>
    <p:sldId id="273" r:id="rId10"/>
    <p:sldId id="264" r:id="rId11"/>
    <p:sldId id="275" r:id="rId12"/>
    <p:sldId id="274" r:id="rId13"/>
    <p:sldId id="268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39" autoAdjust="0"/>
  </p:normalViewPr>
  <p:slideViewPr>
    <p:cSldViewPr>
      <p:cViewPr>
        <p:scale>
          <a:sx n="117" d="100"/>
          <a:sy n="117" d="100"/>
        </p:scale>
        <p:origin x="-276" y="-3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A78D8-0E37-477B-ABC2-AB875055307E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426C-0D9C-4976-A885-CD07779A415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9606280"/>
            <a:ext cx="680561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0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74C1-4E99-449B-A1C4-E6FCEB37C830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841E-8FF7-4EE3-9BC5-ABDBC2B824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"/>
          <p:cNvSpPr txBox="1"/>
          <p:nvPr/>
        </p:nvSpPr>
        <p:spPr>
          <a:xfrm>
            <a:off x="0" y="9606280"/>
            <a:ext cx="680561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8" indent="-28573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20" indent="-2285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9" indent="-2285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57" indent="-2285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25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94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62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31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5C713-B1E5-4F8C-914E-ED4F292DF11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63B-011E-4945-858D-F8CF422F80C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96160-05ED-43F6-B219-DCB7A83EBBB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F5A0E-9579-4020-B046-58DE101B719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0F06-B38B-4734-A783-E087D139634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8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52000" y="1610648"/>
            <a:ext cx="8650800" cy="4762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1976119"/>
            <a:ext cx="3886200" cy="147002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886200"/>
            <a:ext cx="3888432" cy="1752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Event and Name and Date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2057" y="844712"/>
            <a:ext cx="302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Successful places </a:t>
            </a:r>
          </a:p>
          <a:p>
            <a:r>
              <a:rPr lang="en-GB" sz="1400" b="1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with homes and jobs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994"/>
            <a:ext cx="3341406" cy="34407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67544" y="1994400"/>
            <a:ext cx="30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100" dirty="0">
                <a:solidFill>
                  <a:srgbClr val="009590"/>
                </a:solidFill>
                <a:latin typeface="Arial" pitchFamily="34" charset="0"/>
                <a:cs typeface="Arial" pitchFamily="34" charset="0"/>
              </a:rPr>
              <a:t>A NATIONAL AGENCY</a:t>
            </a:r>
          </a:p>
          <a:p>
            <a:r>
              <a:rPr lang="en-GB" sz="36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WORKING LOCALLY</a:t>
            </a:r>
          </a:p>
        </p:txBody>
      </p:sp>
    </p:spTree>
    <p:extLst>
      <p:ext uri="{BB962C8B-B14F-4D97-AF65-F5344CB8AC3E}">
        <p14:creationId xmlns:p14="http://schemas.microsoft.com/office/powerpoint/2010/main" val="213091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6" y="266344"/>
            <a:ext cx="693563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400" y="6357600"/>
            <a:ext cx="788087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02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A two columns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72" y="1600200"/>
            <a:ext cx="5122912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816" y="1600200"/>
            <a:ext cx="2890664" cy="45259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103" y="6359071"/>
            <a:ext cx="7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A two columns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72" y="1600200"/>
            <a:ext cx="4419920" cy="45651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6032" y="1600201"/>
            <a:ext cx="4038600" cy="226084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103" y="6359071"/>
            <a:ext cx="7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836032" y="3933056"/>
            <a:ext cx="4038600" cy="226084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76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CA 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103" y="6359071"/>
            <a:ext cx="7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8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D126-890C-42A4-BA59-8FB082F1726E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23/11/2016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66938-6D62-4592-AF72-FD03203D038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266344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288000"/>
            <a:ext cx="1306800" cy="10349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0561" y="6356350"/>
            <a:ext cx="8641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959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959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59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590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328592" cy="136815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4000" b="1" dirty="0" smtClean="0"/>
              <a:t>HCA update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5256584" cy="28083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b="1" dirty="0" smtClean="0"/>
              <a:t>Ribble Valley Borough Council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38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b="1" dirty="0" smtClean="0"/>
              <a:t>Nick Cumberland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b="1" dirty="0" smtClean="0"/>
              <a:t>Senior Area Manager (Lancs. </a:t>
            </a:r>
            <a:r>
              <a:rPr lang="en-GB" sz="2900" b="1" dirty="0"/>
              <a:t>&amp;</a:t>
            </a:r>
            <a:r>
              <a:rPr lang="en-GB" sz="2900" b="1" dirty="0" smtClean="0"/>
              <a:t> Cumbria)</a:t>
            </a:r>
          </a:p>
          <a:p>
            <a:pPr>
              <a:defRPr/>
            </a:pPr>
            <a:endParaRPr lang="en-GB" sz="2900" b="1" dirty="0" smtClean="0"/>
          </a:p>
          <a:p>
            <a:pPr>
              <a:defRPr/>
            </a:pPr>
            <a:r>
              <a:rPr lang="en-GB" sz="2900" b="1" dirty="0" smtClean="0"/>
              <a:t>23 November 2016</a:t>
            </a:r>
            <a:endParaRPr lang="en-GB" sz="29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9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1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4036"/>
            <a:ext cx="2943645" cy="44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80" y="188640"/>
            <a:ext cx="6935632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What Government is saying now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1196752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90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7925504" cy="4641379"/>
          </a:xfrm>
        </p:spPr>
        <p:txBody>
          <a:bodyPr/>
          <a:lstStyle/>
          <a:p>
            <a:r>
              <a:rPr lang="en-GB" dirty="0"/>
              <a:t>Housing </a:t>
            </a:r>
            <a:r>
              <a:rPr lang="en-GB" dirty="0" smtClean="0"/>
              <a:t>is still a top </a:t>
            </a:r>
            <a:r>
              <a:rPr lang="en-GB" dirty="0"/>
              <a:t>priority </a:t>
            </a:r>
          </a:p>
          <a:p>
            <a:r>
              <a:rPr lang="en-GB" dirty="0"/>
              <a:t>Work with LA’s keen to support </a:t>
            </a:r>
            <a:r>
              <a:rPr lang="en-GB" dirty="0" smtClean="0"/>
              <a:t>growth, and </a:t>
            </a:r>
          </a:p>
          <a:p>
            <a:r>
              <a:rPr lang="en-GB" dirty="0" smtClean="0"/>
              <a:t>We </a:t>
            </a:r>
            <a:r>
              <a:rPr lang="en-GB" dirty="0"/>
              <a:t>need more of all </a:t>
            </a:r>
            <a:r>
              <a:rPr lang="en-GB" dirty="0" smtClean="0"/>
              <a:t>types of </a:t>
            </a:r>
            <a:r>
              <a:rPr lang="en-GB" dirty="0"/>
              <a:t>housing</a:t>
            </a:r>
          </a:p>
          <a:p>
            <a:pPr marL="363538" indent="0">
              <a:buNone/>
              <a:tabLst>
                <a:tab pos="6731000" algn="l"/>
              </a:tabLst>
            </a:pPr>
            <a:r>
              <a:rPr lang="en-GB" sz="1800" i="1" dirty="0" smtClean="0"/>
              <a:t>“</a:t>
            </a:r>
            <a:r>
              <a:rPr lang="en-GB" sz="1800" i="1" dirty="0"/>
              <a:t>I want more homes for sale; I need more </a:t>
            </a:r>
            <a:endParaRPr lang="en-GB" sz="1800" i="1" dirty="0" smtClean="0"/>
          </a:p>
          <a:p>
            <a:pPr marL="363538" indent="0">
              <a:buNone/>
              <a:tabLst>
                <a:tab pos="6731000" algn="l"/>
              </a:tabLst>
            </a:pPr>
            <a:r>
              <a:rPr lang="en-GB" sz="1800" i="1" dirty="0" smtClean="0"/>
              <a:t>shared </a:t>
            </a:r>
            <a:r>
              <a:rPr lang="en-GB" sz="1800" i="1" dirty="0"/>
              <a:t>ownership, I need private rent, and I </a:t>
            </a:r>
            <a:endParaRPr lang="en-GB" sz="1800" i="1" dirty="0" smtClean="0"/>
          </a:p>
          <a:p>
            <a:pPr marL="363538" indent="0">
              <a:buNone/>
              <a:tabLst>
                <a:tab pos="6731000" algn="l"/>
              </a:tabLst>
            </a:pPr>
            <a:r>
              <a:rPr lang="en-GB" sz="1800" i="1" dirty="0" smtClean="0"/>
              <a:t>need </a:t>
            </a:r>
            <a:r>
              <a:rPr lang="en-GB" sz="1800" i="1" dirty="0"/>
              <a:t>more sub-market homes for rent.” </a:t>
            </a:r>
            <a:endParaRPr lang="en-GB" sz="1800" i="1" dirty="0" smtClean="0"/>
          </a:p>
          <a:p>
            <a:pPr marL="363538" indent="0">
              <a:buNone/>
              <a:tabLst>
                <a:tab pos="6731000" algn="l"/>
              </a:tabLst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Gavin </a:t>
            </a:r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Barwell – 3/10/2016 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943341"/>
            <a:ext cx="3606307" cy="240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Autumn Statement 23 Nov.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7925504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626818" cy="30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4" y="1628800"/>
            <a:ext cx="489654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/>
              <a:t>“The best way to predict the future is to create it”(Lincoln)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6090"/>
            <a:ext cx="7929355" cy="41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2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955"/>
            <a:ext cx="26670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8096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23728" y="1841798"/>
            <a:ext cx="6680016" cy="433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59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59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/>
            <a:r>
              <a:rPr lang="en-GB" sz="2400" dirty="0" smtClean="0">
                <a:latin typeface="Arial" charset="0"/>
                <a:cs typeface="Arial" charset="0"/>
              </a:rPr>
              <a:t>Government </a:t>
            </a:r>
            <a:r>
              <a:rPr lang="en-GB" sz="2400" dirty="0">
                <a:latin typeface="Arial" charset="0"/>
                <a:cs typeface="Arial" charset="0"/>
              </a:rPr>
              <a:t>has a clear ambition to increase housing </a:t>
            </a:r>
          </a:p>
          <a:p>
            <a:pPr marL="454025"/>
            <a:r>
              <a:rPr lang="en-GB" sz="2400" dirty="0">
                <a:latin typeface="Arial" charset="0"/>
                <a:cs typeface="Arial" charset="0"/>
              </a:rPr>
              <a:t>Key themes: speed of delivery and growing capacity</a:t>
            </a:r>
          </a:p>
          <a:p>
            <a:pPr marL="454025"/>
            <a:r>
              <a:rPr lang="en-GB" sz="2400" dirty="0">
                <a:latin typeface="Arial" charset="0"/>
                <a:cs typeface="Arial" charset="0"/>
              </a:rPr>
              <a:t>Changing funding and delivery environment</a:t>
            </a:r>
          </a:p>
          <a:p>
            <a:pPr marL="454025"/>
            <a:r>
              <a:rPr lang="en-GB" sz="2400" dirty="0">
                <a:latin typeface="Arial" charset="0"/>
                <a:cs typeface="Arial" charset="0"/>
              </a:rPr>
              <a:t>Significant HCA support and resources available</a:t>
            </a:r>
          </a:p>
          <a:p>
            <a:pPr marL="454025"/>
            <a:r>
              <a:rPr lang="en-GB" sz="2400" dirty="0">
                <a:latin typeface="Arial" charset="0"/>
                <a:cs typeface="Arial" charset="0"/>
              </a:rPr>
              <a:t>Here to work with partners - responsive to local needs &amp; market conditions </a:t>
            </a:r>
          </a:p>
          <a:p>
            <a:pPr marL="454025"/>
            <a:r>
              <a:rPr lang="en-GB" sz="2400" dirty="0" smtClean="0"/>
              <a:t>See what the Autumn </a:t>
            </a:r>
            <a:r>
              <a:rPr lang="en-GB" sz="2400" dirty="0"/>
              <a:t>Statement </a:t>
            </a:r>
            <a:r>
              <a:rPr lang="en-GB" sz="2400" dirty="0" smtClean="0"/>
              <a:t>brings…</a:t>
            </a:r>
            <a:endParaRPr lang="en-GB" sz="2400" dirty="0"/>
          </a:p>
          <a:p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6" y="266344"/>
            <a:ext cx="7104792" cy="1146432"/>
          </a:xfrm>
        </p:spPr>
        <p:txBody>
          <a:bodyPr>
            <a:noAutofit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853496" cy="4525963"/>
          </a:xfrm>
        </p:spPr>
        <p:txBody>
          <a:bodyPr>
            <a:normAutofit/>
          </a:bodyPr>
          <a:lstStyle/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HCA in Ribble Valley</a:t>
            </a:r>
          </a:p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Current HCA funding and programmes</a:t>
            </a:r>
          </a:p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Turbulent year</a:t>
            </a:r>
          </a:p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Autumn Statement 2016 </a:t>
            </a:r>
          </a:p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What Government is saying now</a:t>
            </a:r>
          </a:p>
          <a:p>
            <a:pPr marL="357188" lvl="1">
              <a:buFont typeface="Wingdings" panose="05000000000000000000" pitchFamily="2" charset="2"/>
              <a:buChar char="§"/>
            </a:pPr>
            <a:r>
              <a:rPr lang="en-GB" sz="2400" dirty="0" smtClean="0"/>
              <a:t>Conclusions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6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6" y="266344"/>
            <a:ext cx="7104792" cy="1146432"/>
          </a:xfrm>
        </p:spPr>
        <p:txBody>
          <a:bodyPr>
            <a:noAutofit/>
          </a:bodyPr>
          <a:lstStyle/>
          <a:p>
            <a:r>
              <a:rPr lang="en-GB" dirty="0" smtClean="0"/>
              <a:t>Homes and Communities Agency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8534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“Government’s </a:t>
            </a:r>
            <a:r>
              <a:rPr lang="en-GB" sz="2800" dirty="0"/>
              <a:t>housing, land and regeneration agency, and the regulator of social housing providers in </a:t>
            </a:r>
            <a:r>
              <a:rPr lang="en-GB" sz="2800" dirty="0" smtClean="0"/>
              <a:t>England”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Four key areas:</a:t>
            </a:r>
          </a:p>
          <a:p>
            <a:pPr lvl="1"/>
            <a:r>
              <a:rPr lang="en-GB" sz="2400" dirty="0" smtClean="0"/>
              <a:t>Land</a:t>
            </a:r>
          </a:p>
          <a:p>
            <a:pPr lvl="1"/>
            <a:r>
              <a:rPr lang="en-GB" sz="2400" dirty="0" smtClean="0"/>
              <a:t>Affordable Housing </a:t>
            </a:r>
          </a:p>
          <a:p>
            <a:pPr lvl="1"/>
            <a:r>
              <a:rPr lang="en-GB" sz="2400" dirty="0" smtClean="0"/>
              <a:t>Recoverable Investment </a:t>
            </a:r>
          </a:p>
          <a:p>
            <a:pPr lvl="1"/>
            <a:r>
              <a:rPr lang="en-GB" sz="2400" dirty="0" smtClean="0"/>
              <a:t>Regulation</a:t>
            </a:r>
          </a:p>
          <a:p>
            <a:pPr marL="457200" lvl="1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7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HCA in Ribble Valley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853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Affordable Housing (2016/17)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From 1 April 2016 to 31 March 2017, the following affordable housing is currently forecast to be delivered: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42 starts </a:t>
            </a:r>
          </a:p>
          <a:p>
            <a:pPr lvl="1"/>
            <a:r>
              <a:rPr lang="en-GB" dirty="0" smtClean="0"/>
              <a:t>32 Affordable Rent and 10 Shared Ownership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111completions </a:t>
            </a:r>
          </a:p>
          <a:p>
            <a:pPr lvl="1"/>
            <a:r>
              <a:rPr lang="en-GB" dirty="0" smtClean="0"/>
              <a:t>81 Affordable Rent and 13 Shared Ownership</a:t>
            </a:r>
          </a:p>
          <a:p>
            <a:pPr lvl="1"/>
            <a:r>
              <a:rPr lang="en-GB" dirty="0" smtClean="0"/>
              <a:t>10 Affordable Rent Extra </a:t>
            </a:r>
            <a:r>
              <a:rPr lang="en-GB" dirty="0"/>
              <a:t>Care (Elker Lane, </a:t>
            </a:r>
            <a:r>
              <a:rPr lang="en-GB" dirty="0" smtClean="0"/>
              <a:t>Billington)</a:t>
            </a:r>
          </a:p>
          <a:p>
            <a:pPr lvl="1"/>
            <a:r>
              <a:rPr lang="en-GB" dirty="0" smtClean="0"/>
              <a:t>7 Shared Ownership Extra Care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9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128792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Spending Review (2015) - Current</a:t>
            </a:r>
            <a:br>
              <a:rPr lang="en-GB" dirty="0" smtClean="0"/>
            </a:br>
            <a:r>
              <a:rPr lang="en-GB" sz="2800" dirty="0" smtClean="0"/>
              <a:t>c.£20 billion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525963"/>
          </a:xfrm>
        </p:spPr>
        <p:txBody>
          <a:bodyPr/>
          <a:lstStyle/>
          <a:p>
            <a:pPr marL="358775" lvl="1">
              <a:buFont typeface="Wingdings" panose="05000000000000000000" pitchFamily="2" charset="2"/>
              <a:buChar char="§"/>
            </a:pPr>
            <a:r>
              <a:rPr lang="en-GB" sz="2400" dirty="0" smtClean="0"/>
              <a:t>c£8bn to deliver </a:t>
            </a:r>
            <a:r>
              <a:rPr lang="en-GB" sz="2400" dirty="0"/>
              <a:t>over 400,000 affordable </a:t>
            </a:r>
            <a:r>
              <a:rPr lang="en-GB" sz="2400" dirty="0" smtClean="0"/>
              <a:t>homes</a:t>
            </a:r>
          </a:p>
          <a:p>
            <a:pPr lvl="1"/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sz="1200" dirty="0" smtClean="0"/>
          </a:p>
          <a:p>
            <a:pPr marL="358775" lvl="1">
              <a:buFont typeface="Wingdings" panose="05000000000000000000" pitchFamily="2" charset="2"/>
              <a:buChar char="§"/>
            </a:pPr>
            <a:r>
              <a:rPr lang="en-GB" sz="2400" dirty="0" smtClean="0"/>
              <a:t>c£12bn housing investment, including:  </a:t>
            </a:r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18124"/>
              </p:ext>
            </p:extLst>
          </p:nvPr>
        </p:nvGraphicFramePr>
        <p:xfrm>
          <a:off x="899592" y="2204864"/>
          <a:ext cx="7632848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72608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HTB: Shared Ownership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£4.1</a:t>
                      </a:r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135,000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Starter Homes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£2.3 bn 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Affordable Rent</a:t>
                      </a: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£1.6 bn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00632"/>
              </p:ext>
            </p:extLst>
          </p:nvPr>
        </p:nvGraphicFramePr>
        <p:xfrm>
          <a:off x="827584" y="4221088"/>
          <a:ext cx="7704856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44616"/>
                <a:gridCol w="1102711"/>
                <a:gridCol w="10575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Buy Equity Loan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£8.6bn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145,000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Land programme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£1.1 bn</a:t>
                      </a:r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Fund (SMEs &amp; </a:t>
                      </a:r>
                      <a:r>
                        <a:rPr lang="en-GB" sz="1800" b="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</a:t>
                      </a:r>
                      <a:r>
                        <a:rPr lang="en-GB" sz="18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Builders)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</a:t>
                      </a:r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 Fund</a:t>
                      </a: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£2.3 bn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19100" y="266700"/>
            <a:ext cx="70332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Government objectives (Nov 15 -)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Planning and Housing	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6863" y="1600200"/>
            <a:ext cx="7371481" cy="4525963"/>
          </a:xfrm>
        </p:spPr>
        <p:txBody>
          <a:bodyPr/>
          <a:lstStyle/>
          <a:p>
            <a:r>
              <a:rPr lang="en-GB" sz="2400" dirty="0" smtClean="0">
                <a:latin typeface="Arial" charset="0"/>
                <a:cs typeface="Arial" charset="0"/>
              </a:rPr>
              <a:t>Ambition for 1m new homes by 2020</a:t>
            </a:r>
          </a:p>
          <a:p>
            <a:r>
              <a:rPr lang="en-GB" sz="2400" dirty="0" smtClean="0">
                <a:latin typeface="Arial" charset="0"/>
                <a:cs typeface="Arial" charset="0"/>
              </a:rPr>
              <a:t>More releases of public land for housing </a:t>
            </a:r>
          </a:p>
          <a:p>
            <a:r>
              <a:rPr lang="en-GB" sz="2400" dirty="0" smtClean="0">
                <a:latin typeface="Arial" charset="0"/>
                <a:cs typeface="Arial" charset="0"/>
              </a:rPr>
              <a:t>Promoting home ownership – DCLG budgets to be ‘refocused’</a:t>
            </a:r>
          </a:p>
          <a:p>
            <a:r>
              <a:rPr lang="en-GB" sz="2400" dirty="0">
                <a:latin typeface="Arial" charset="0"/>
                <a:cs typeface="Arial" charset="0"/>
              </a:rPr>
              <a:t>Further efficiency savings - 30% agreed across DCLG</a:t>
            </a:r>
          </a:p>
          <a:p>
            <a:r>
              <a:rPr lang="en-GB" sz="2400" dirty="0" smtClean="0">
                <a:latin typeface="Arial" charset="0"/>
                <a:cs typeface="Arial" charset="0"/>
              </a:rPr>
              <a:t>Accelerating devolution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28625" y="6357938"/>
            <a:ext cx="78803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590"/>
              </a:solidFill>
              <a:latin typeface="Arial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208462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HCA Programmes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8534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£1.2m Starter Homes </a:t>
            </a:r>
          </a:p>
          <a:p>
            <a:pPr lvl="1"/>
            <a:r>
              <a:rPr lang="en-GB" dirty="0" smtClean="0"/>
              <a:t>Acquisition and equity investments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£8bn Affordable Housing </a:t>
            </a:r>
          </a:p>
          <a:p>
            <a:pPr lvl="1"/>
            <a:r>
              <a:rPr lang="en-GB" dirty="0" smtClean="0"/>
              <a:t>Shared Ownership</a:t>
            </a:r>
          </a:p>
          <a:p>
            <a:pPr lvl="1"/>
            <a:r>
              <a:rPr lang="en-GB" dirty="0" smtClean="0"/>
              <a:t>Extra Care </a:t>
            </a:r>
          </a:p>
          <a:p>
            <a:pPr lvl="1"/>
            <a:r>
              <a:rPr lang="en-GB" dirty="0" smtClean="0"/>
              <a:t>Affordable Rent (Existing funding)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£3bn Home Building Fund</a:t>
            </a:r>
          </a:p>
          <a:p>
            <a:pPr lvl="1"/>
            <a:r>
              <a:rPr lang="en-GB" dirty="0"/>
              <a:t>To increase housing supply in the short and long term</a:t>
            </a:r>
          </a:p>
          <a:p>
            <a:pPr lvl="1"/>
            <a:r>
              <a:rPr lang="en-GB" dirty="0"/>
              <a:t>To diversify the supplier base in housing 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HCA Programmes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7853496" cy="4525963"/>
          </a:xfrm>
        </p:spPr>
        <p:txBody>
          <a:bodyPr>
            <a:normAutofit/>
          </a:bodyPr>
          <a:lstStyle/>
          <a:p>
            <a:r>
              <a:rPr lang="en-GB" dirty="0"/>
              <a:t>£18m Capacity and Enabling Fund </a:t>
            </a:r>
          </a:p>
          <a:p>
            <a:pPr lvl="1"/>
            <a:r>
              <a:rPr lang="en-GB" dirty="0"/>
              <a:t>Support to LA’s to accelerate large sites and Housing Zones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Land </a:t>
            </a:r>
          </a:p>
          <a:p>
            <a:pPr lvl="1"/>
            <a:r>
              <a:rPr lang="en-GB" dirty="0" smtClean="0"/>
              <a:t>Planning and de-risking </a:t>
            </a:r>
          </a:p>
          <a:p>
            <a:pPr lvl="1"/>
            <a:r>
              <a:rPr lang="en-GB" dirty="0" smtClean="0"/>
              <a:t>Releasing more public sector land (capacity fro 160k new homes)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Accelerated Delivery </a:t>
            </a:r>
          </a:p>
          <a:p>
            <a:pPr lvl="1"/>
            <a:r>
              <a:rPr lang="en-GB" dirty="0" smtClean="0"/>
              <a:t>New opportunities for contractors</a:t>
            </a:r>
          </a:p>
          <a:p>
            <a:pPr lvl="1"/>
            <a:r>
              <a:rPr lang="en-GB" dirty="0" smtClean="0"/>
              <a:t>Shared risk </a:t>
            </a:r>
          </a:p>
          <a:p>
            <a:pPr lvl="1"/>
            <a:r>
              <a:rPr lang="en-GB" dirty="0" smtClean="0"/>
              <a:t>Accelerated delivery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ATLAS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Turbulent Year…..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2" y="1600200"/>
            <a:ext cx="7853497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5040561" cy="28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06" y="3861048"/>
            <a:ext cx="3629406" cy="22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A PowerPoint blank master presentation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493</Words>
  <Application>Microsoft Office PowerPoint</Application>
  <PresentationFormat>On-screen Show (4:3)</PresentationFormat>
  <Paragraphs>130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HCA PowerPoint blank master presentation March 2013</vt:lpstr>
      <vt:lpstr> HCA update </vt:lpstr>
      <vt:lpstr>Contents</vt:lpstr>
      <vt:lpstr>Homes and Communities Agency </vt:lpstr>
      <vt:lpstr>HCA in Ribble Valley </vt:lpstr>
      <vt:lpstr>Spending Review (2015) - Current c.£20 billion</vt:lpstr>
      <vt:lpstr>Government objectives (Nov 15 -) Planning and Housing </vt:lpstr>
      <vt:lpstr>Current HCA Programmes (i)</vt:lpstr>
      <vt:lpstr>Current HCA Programmes (ii)</vt:lpstr>
      <vt:lpstr>Turbulent Year…..</vt:lpstr>
      <vt:lpstr>What Government is saying now</vt:lpstr>
      <vt:lpstr>Autumn Statement 23 Nov. 2016</vt:lpstr>
      <vt:lpstr>Future?</vt:lpstr>
      <vt:lpstr>Conclusions</vt:lpstr>
    </vt:vector>
  </TitlesOfParts>
  <Company>HCA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 update</dc:title>
  <dc:creator>Steve Modric</dc:creator>
  <cp:lastModifiedBy>Rachael Stott</cp:lastModifiedBy>
  <cp:revision>60</cp:revision>
  <cp:lastPrinted>2016-11-22T12:04:47Z</cp:lastPrinted>
  <dcterms:created xsi:type="dcterms:W3CDTF">2016-02-08T17:15:22Z</dcterms:created>
  <dcterms:modified xsi:type="dcterms:W3CDTF">2016-11-23T08:36:02Z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f7d4caec-c8cf-4326-bce1-6e6962d3d8b4</vt:lpwstr>
  </property>
  <property fmtid="{D5CDD505-2E9C-101B-9397-08002B2CF9AE}" pid="3" name="HCAGPMS">
    <vt:lpwstr>OFFICIAL</vt:lpwstr>
  </property>
</Properties>
</file>