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8" r:id="rId4"/>
    <p:sldId id="265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300" r:id="rId14"/>
    <p:sldId id="289" r:id="rId15"/>
    <p:sldId id="294" r:id="rId16"/>
    <p:sldId id="298" r:id="rId17"/>
    <p:sldId id="299" r:id="rId18"/>
    <p:sldId id="308" r:id="rId19"/>
    <p:sldId id="260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2" autoAdjust="0"/>
  </p:normalViewPr>
  <p:slideViewPr>
    <p:cSldViewPr>
      <p:cViewPr>
        <p:scale>
          <a:sx n="80" d="100"/>
          <a:sy n="80" d="100"/>
        </p:scale>
        <p:origin x="-159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84022-8913-4F58-B73D-6ABD02D0CF1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BB611-7635-4F17-B2C0-85CFEF614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8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BB611-7635-4F17-B2C0-85CFEF6146C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529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A264E1-8F7C-400F-9973-6E29BDA4287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1A6AE0-8C6F-4891-93B1-EDC4DA62A26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DB759-1820-4AE1-9BEA-00877A8162B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BB611-7635-4F17-B2C0-85CFEF6146C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139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BB611-7635-4F17-B2C0-85CFEF6146C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982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BB611-7635-4F17-B2C0-85CFEF6146C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38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F7261B-5B83-4AF6-9C6E-A31E2E330D9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1"/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5B907-F32B-46D0-8A17-021290271AC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5B492-D144-479C-A75E-542F7E13541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92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BB611-7635-4F17-B2C0-85CFEF6146C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1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BB611-7635-4F17-B2C0-85CFEF6146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7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BB611-7635-4F17-B2C0-85CFEF6146C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7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8675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BB611-7635-4F17-B2C0-85CFEF6146C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65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EEF22-9572-4E26-A8EB-6B037C979E6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C064E4-E810-4344-811F-465E94F3AA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FC4866-C86F-4DAC-976F-FE84B32DA09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7F35D5-7DD9-490C-8FAB-AD253D89021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3AB6-FC62-43AA-88F7-E8A08BB91A0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251B-C39E-4FD9-A4BC-BA643690F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7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3AB6-FC62-43AA-88F7-E8A08BB91A0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251B-C39E-4FD9-A4BC-BA643690F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3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3AB6-FC62-43AA-88F7-E8A08BB91A0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251B-C39E-4FD9-A4BC-BA643690F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8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70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E816-22C8-4A36-A2BA-3C8C67444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3AB6-FC62-43AA-88F7-E8A08BB91A0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251B-C39E-4FD9-A4BC-BA643690F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12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3AB6-FC62-43AA-88F7-E8A08BB91A0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251B-C39E-4FD9-A4BC-BA643690FEBF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67544" y="5661248"/>
            <a:ext cx="8376964" cy="933308"/>
            <a:chOff x="467544" y="5661248"/>
            <a:chExt cx="8376964" cy="933308"/>
          </a:xfrm>
        </p:grpSpPr>
        <p:pic>
          <p:nvPicPr>
            <p:cNvPr id="8" name="Picture 1" descr="G:\Public\Communication\Logos\svha_logo-2co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826493"/>
              <a:ext cx="1944216" cy="76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\\DC1SBS2011\RedirectedFolders\LyndsayM\My Documents\My Pictures\Homewise Logo Brush 1 [Converte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661248"/>
              <a:ext cx="1606302" cy="90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l_fi" descr="http://www.havant.gov.uk/images/hia%20logo.jp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773470"/>
              <a:ext cx="1752228" cy="75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260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3AB6-FC62-43AA-88F7-E8A08BB91A0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251B-C39E-4FD9-A4BC-BA643690F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7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3AB6-FC62-43AA-88F7-E8A08BB91A0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251B-C39E-4FD9-A4BC-BA643690F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7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3AB6-FC62-43AA-88F7-E8A08BB91A0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251B-C39E-4FD9-A4BC-BA643690F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3AB6-FC62-43AA-88F7-E8A08BB91A0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251B-C39E-4FD9-A4BC-BA643690F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0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3AB6-FC62-43AA-88F7-E8A08BB91A0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251B-C39E-4FD9-A4BC-BA643690F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5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3AB6-FC62-43AA-88F7-E8A08BB91A0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251B-C39E-4FD9-A4BC-BA643690F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9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13AB6-FC62-43AA-88F7-E8A08BB91A06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8251B-C39E-4FD9-A4BC-BA643690FEBF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67544" y="5661248"/>
            <a:ext cx="8376964" cy="933308"/>
            <a:chOff x="467544" y="5661248"/>
            <a:chExt cx="8376964" cy="933308"/>
          </a:xfrm>
        </p:grpSpPr>
        <p:pic>
          <p:nvPicPr>
            <p:cNvPr id="8" name="Picture 1" descr="G:\Public\Communication\Logos\svha_logo-2col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826493"/>
              <a:ext cx="1944216" cy="76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\\DC1SBS2011\RedirectedFolders\LyndsayM\My Documents\My Pictures\Homewise Logo Brush 1 [Converte.BMP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661248"/>
              <a:ext cx="1606302" cy="90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l_fi" descr="http://www.havant.gov.uk/images/hia%20logo.jpg"/>
            <p:cNvPicPr>
              <a:picLocks noChangeAspect="1" noChangeArrowheads="1"/>
            </p:cNvPicPr>
            <p:nvPr/>
          </p:nvPicPr>
          <p:blipFill>
            <a:blip r:embed="rId1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773470"/>
              <a:ext cx="1752228" cy="75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385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www.alavidalifestyles.com/lifestyle-experts/cognitive-care.aspx&amp;ei=nvckVb6VNcyrUeiegdAL&amp;bvm=bv.90237346,d.d2s&amp;psig=AFQjCNE7nLo2giq_ClYFA_CFLUAEvjJyRQ&amp;ust=142857244067223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.uk/url?sa=i&amp;rct=j&amp;q=&amp;esrc=s&amp;source=images&amp;cd=&amp;cad=rja&amp;uact=8&amp;ved=0CAcQjRw&amp;url=http://www.norfolkslivingwell.org.uk/i-want-to-help-others/training-opportunities/dementia-friends-information-sessions/&amp;ei=CC1KVZLlH4HB7Ab1tYGACQ&amp;bvm=bv.92291466,d.ZGU&amp;psig=AFQjCNE90yUaYjqnt0bUFtsBK6NNXQMwww&amp;ust=1431010673043835" TargetMode="Externa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/>
              <a:t>Housing for Older </a:t>
            </a:r>
            <a:r>
              <a:rPr lang="en-US" sz="5400" dirty="0" smtClean="0"/>
              <a:t>Persons </a:t>
            </a:r>
            <a:r>
              <a:rPr lang="en-US" sz="5400" dirty="0"/>
              <a:t>and Living Independently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Rachel O’Connor, SVHA </a:t>
            </a:r>
          </a:p>
          <a:p>
            <a:r>
              <a:rPr lang="en-GB" sz="4000" dirty="0" smtClean="0"/>
              <a:t>Sue </a:t>
            </a:r>
            <a:r>
              <a:rPr lang="en-GB" sz="4000" dirty="0"/>
              <a:t>Sinclair, Homewise</a:t>
            </a:r>
          </a:p>
        </p:txBody>
      </p:sp>
    </p:spTree>
    <p:extLst>
      <p:ext uri="{BB962C8B-B14F-4D97-AF65-F5344CB8AC3E}">
        <p14:creationId xmlns:p14="http://schemas.microsoft.com/office/powerpoint/2010/main" val="18081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HOMEWISE </a:t>
            </a:r>
            <a:br>
              <a:rPr lang="en-GB" dirty="0" smtClean="0"/>
            </a:br>
            <a:r>
              <a:rPr lang="en-GB" sz="3600" dirty="0" smtClean="0"/>
              <a:t>Your </a:t>
            </a:r>
            <a:r>
              <a:rPr lang="en-GB" sz="3600" dirty="0"/>
              <a:t>Independent Living Centre</a:t>
            </a:r>
            <a:br>
              <a:rPr lang="en-GB" sz="3600" dirty="0"/>
            </a:br>
            <a:r>
              <a:rPr lang="en-GB" sz="3600" dirty="0"/>
              <a:t>(</a:t>
            </a:r>
            <a:r>
              <a:rPr lang="en-GB" sz="3600" dirty="0" smtClean="0"/>
              <a:t>non-profit </a:t>
            </a:r>
            <a:r>
              <a:rPr lang="en-GB" sz="3600" dirty="0"/>
              <a:t>making </a:t>
            </a:r>
            <a:r>
              <a:rPr lang="en-GB" sz="3600" dirty="0" smtClean="0"/>
              <a:t>organisation</a:t>
            </a:r>
            <a:r>
              <a:rPr lang="en-GB" sz="3600" dirty="0"/>
              <a:t>)</a:t>
            </a:r>
            <a:br>
              <a:rPr lang="en-GB" sz="3600" dirty="0"/>
            </a:br>
            <a:r>
              <a:rPr lang="en-GB" dirty="0"/>
              <a:t> </a:t>
            </a:r>
            <a:br>
              <a:rPr lang="en-GB" dirty="0"/>
            </a:br>
            <a:endParaRPr lang="en-GB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GB" altLang="en-US" dirty="0" smtClean="0"/>
          </a:p>
          <a:p>
            <a:pPr eaLnBrk="1" hangingPunct="1">
              <a:buFont typeface="Arial" pitchFamily="34" charset="0"/>
              <a:buNone/>
            </a:pPr>
            <a:endParaRPr lang="en-GB" altLang="en-US" dirty="0" smtClean="0"/>
          </a:p>
          <a:p>
            <a:pPr eaLnBrk="1" hangingPunct="1">
              <a:buFont typeface="Arial" pitchFamily="34" charset="0"/>
              <a:buNone/>
            </a:pPr>
            <a:endParaRPr lang="en-GB" altLang="en-US" dirty="0" smtClean="0"/>
          </a:p>
          <a:p>
            <a:pPr eaLnBrk="1" hangingPunct="1">
              <a:buFont typeface="Arial" pitchFamily="34" charset="0"/>
              <a:buNone/>
            </a:pPr>
            <a:endParaRPr lang="en-GB" altLang="en-US" dirty="0" smtClean="0"/>
          </a:p>
          <a:p>
            <a:pPr eaLnBrk="1" hangingPunct="1">
              <a:buFont typeface="Arial" pitchFamily="34" charset="0"/>
              <a:buNone/>
            </a:pPr>
            <a:endParaRPr lang="en-GB" altLang="en-US" dirty="0" smtClean="0"/>
          </a:p>
          <a:p>
            <a:pPr marL="88900" indent="-71438" algn="ctr" eaLnBrk="1" hangingPunct="1">
              <a:buFont typeface="Arial" pitchFamily="34" charset="0"/>
              <a:buNone/>
            </a:pPr>
            <a:endParaRPr lang="en-GB" altLang="en-US" sz="1100" dirty="0" smtClean="0"/>
          </a:p>
          <a:p>
            <a:pPr marL="88900" indent="-71438" algn="ctr" eaLnBrk="1" hangingPunct="1">
              <a:buFont typeface="Arial" pitchFamily="34" charset="0"/>
              <a:buNone/>
            </a:pPr>
            <a:r>
              <a:rPr lang="en-GB" altLang="en-US" sz="2800" dirty="0" smtClean="0"/>
              <a:t>Providing daily living aids to help people remain living in their own home safely and independently</a:t>
            </a:r>
          </a:p>
        </p:txBody>
      </p:sp>
      <p:pic>
        <p:nvPicPr>
          <p:cNvPr id="7172" name="Picture 2" descr="DSC001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264696" cy="2608075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4" descr="600mm x 1430mm Banne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5"/>
            <a:ext cx="2664296" cy="50037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32636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900" dirty="0" smtClean="0"/>
              <a:t>HOMEWISE </a:t>
            </a:r>
            <a:br>
              <a:rPr lang="en-GB" sz="4900" dirty="0" smtClean="0"/>
            </a:br>
            <a:r>
              <a:rPr lang="en-GB" sz="4000" dirty="0" smtClean="0"/>
              <a:t>Your </a:t>
            </a:r>
            <a:r>
              <a:rPr lang="en-GB" sz="4000" dirty="0"/>
              <a:t>Independent Living Centre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/>
              <a:t> 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552" y="2276872"/>
            <a:ext cx="5112568" cy="309634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Well established organisation, passionate about giving people the support they need</a:t>
            </a:r>
          </a:p>
          <a:p>
            <a:r>
              <a:rPr lang="en-GB" dirty="0" smtClean="0"/>
              <a:t>Providing options by supplying products &amp; services to enhance independent living  </a:t>
            </a:r>
          </a:p>
          <a:p>
            <a:r>
              <a:rPr lang="en-GB" dirty="0" smtClean="0"/>
              <a:t>Trusted Assessors to ensure aids are suited to need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5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14114"/>
          <a:stretch/>
        </p:blipFill>
        <p:spPr bwMode="auto">
          <a:xfrm>
            <a:off x="1187623" y="0"/>
            <a:ext cx="66835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727864"/>
            <a:ext cx="15121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380312" y="5759121"/>
            <a:ext cx="15121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7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517232"/>
            <a:ext cx="84969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2232"/>
            <a:ext cx="7885676" cy="63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6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Content Placeholder 3" descr="ALLIED HOUSE STOCK - 31.8.16 - 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4716016" cy="3469192"/>
          </a:xfrm>
          <a:ln w="28575">
            <a:solidFill>
              <a:schemeClr val="tx1"/>
            </a:solidFill>
          </a:ln>
        </p:spPr>
      </p:pic>
      <p:pic>
        <p:nvPicPr>
          <p:cNvPr id="4" name="Content Placeholder 3" descr="ALLIED HOUSE STOCK - 31.8.16 - 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69193"/>
            <a:ext cx="4788024" cy="33888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1"/>
          <a:stretch/>
        </p:blipFill>
        <p:spPr bwMode="auto">
          <a:xfrm>
            <a:off x="4716016" y="0"/>
            <a:ext cx="4427986" cy="42050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3" descr="ALLIED HOUSE STOCK - 31.8.16 - 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5" y="3469193"/>
            <a:ext cx="4427987" cy="33888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76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/>
          <a:stretch/>
        </p:blipFill>
        <p:spPr bwMode="auto">
          <a:xfrm>
            <a:off x="2439254" y="-29144"/>
            <a:ext cx="3970089" cy="3530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4"/>
            <a:ext cx="3635896" cy="4161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Content Placeholder 3" descr="ALLIED HOUSE STOCK - 31.8.16 - 6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37594"/>
            <a:ext cx="4427984" cy="3320406"/>
          </a:xfrm>
          <a:ln w="38100">
            <a:solidFill>
              <a:schemeClr val="tx1"/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771800" cy="3639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12" y="3501008"/>
            <a:ext cx="4800889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GB" altLang="en-US" sz="9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0070C0"/>
                </a:solidFill>
              </a:rPr>
              <a:t>Free advice and support  to help people living </a:t>
            </a:r>
          </a:p>
          <a:p>
            <a:pPr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0070C0"/>
                </a:solidFill>
              </a:rPr>
              <a:t>with memory issues and their carers to stay </a:t>
            </a:r>
          </a:p>
          <a:p>
            <a:pPr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0070C0"/>
                </a:solidFill>
              </a:rPr>
              <a:t>safe in their home </a:t>
            </a:r>
          </a:p>
          <a:p>
            <a:pPr>
              <a:buFont typeface="Arial" pitchFamily="34" charset="0"/>
              <a:buNone/>
            </a:pPr>
            <a:endParaRPr lang="en-GB" altLang="en-US" sz="2400" dirty="0" smtClean="0"/>
          </a:p>
          <a:p>
            <a:pPr>
              <a:buFont typeface="Arial" pitchFamily="34" charset="0"/>
              <a:buNone/>
            </a:pPr>
            <a:endParaRPr lang="en-GB" altLang="en-US" sz="1050" dirty="0" smtClean="0"/>
          </a:p>
          <a:p>
            <a:pPr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0070C0"/>
                </a:solidFill>
              </a:rPr>
              <a:t>Dementia Friendly Communities</a:t>
            </a:r>
          </a:p>
          <a:p>
            <a:pPr>
              <a:buFont typeface="Arial" pitchFamily="34" charset="0"/>
              <a:buNone/>
            </a:pPr>
            <a:r>
              <a:rPr lang="en-GB" altLang="en-US" b="1" dirty="0" smtClean="0">
                <a:solidFill>
                  <a:srgbClr val="0070C0"/>
                </a:solidFill>
              </a:rPr>
              <a:t>Dementia Action Alliance</a:t>
            </a:r>
          </a:p>
        </p:txBody>
      </p:sp>
      <p:pic>
        <p:nvPicPr>
          <p:cNvPr id="20484" name="irc_mi" descr="http://www.alavidalifestyles.com/uploads/m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2009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rc_mi" descr="http://www.norfolkslivingwell.org.uk/images/Dementia%20Friend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54" y="3212976"/>
            <a:ext cx="3288473" cy="95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N</a:t>
            </a:r>
            <a:r>
              <a:rPr lang="en-GB" altLang="en-US" dirty="0" smtClean="0"/>
              <a:t>o Compromise in Quality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56792"/>
            <a:ext cx="4246240" cy="41148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GB" sz="2800" dirty="0" smtClean="0">
                <a:cs typeface="Times New Roman" pitchFamily="18" charset="0"/>
              </a:rPr>
              <a:t>Maintaining Client Satisfaction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GB" sz="2800" dirty="0" smtClean="0">
                <a:cs typeface="Times New Roman" pitchFamily="18" charset="0"/>
              </a:rPr>
              <a:t>78.19% feedback:-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GB" sz="1700" dirty="0" smtClean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800" dirty="0" smtClean="0">
                <a:cs typeface="Times New Roman" pitchFamily="18" charset="0"/>
              </a:rPr>
              <a:t>93.20% excellent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800" dirty="0" smtClean="0">
                <a:cs typeface="Times New Roman" pitchFamily="18" charset="0"/>
              </a:rPr>
              <a:t>6.12% very good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800" dirty="0" smtClean="0">
                <a:cs typeface="Times New Roman" pitchFamily="18" charset="0"/>
              </a:rPr>
              <a:t>0.68% good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GB" sz="1700" dirty="0" smtClean="0"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GB" sz="2800" dirty="0" smtClean="0">
                <a:cs typeface="Times New Roman" pitchFamily="18" charset="0"/>
              </a:rPr>
              <a:t>“We can’t promise to help everyone but we do promise to try”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/>
          </a:p>
        </p:txBody>
      </p:sp>
      <p:pic>
        <p:nvPicPr>
          <p:cNvPr id="21508" name="Picture 5" descr="C:\Program Files\Common Files\Microsoft Shared\Clipart\cagcat50\bs02064_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700808"/>
            <a:ext cx="3810000" cy="3792537"/>
          </a:xfrm>
        </p:spPr>
      </p:pic>
    </p:spTree>
    <p:extLst>
      <p:ext uri="{BB962C8B-B14F-4D97-AF65-F5344CB8AC3E}">
        <p14:creationId xmlns:p14="http://schemas.microsoft.com/office/powerpoint/2010/main" val="21405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45624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HAPPI  - Housing </a:t>
            </a:r>
            <a:r>
              <a:rPr lang="en-GB" sz="4000" dirty="0"/>
              <a:t>our </a:t>
            </a:r>
            <a:r>
              <a:rPr lang="en-GB" sz="4000" dirty="0" smtClean="0"/>
              <a:t>Ageing Population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261896"/>
            <a:ext cx="2736303" cy="20950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HAPPI – Housing our ageing population: panel for innovation – launched 2009, updated 2012 and 2016</a:t>
            </a:r>
          </a:p>
          <a:p>
            <a:endParaRPr lang="en-GB" sz="2700" dirty="0"/>
          </a:p>
        </p:txBody>
      </p:sp>
      <p:grpSp>
        <p:nvGrpSpPr>
          <p:cNvPr id="4" name="Group 3"/>
          <p:cNvGrpSpPr/>
          <p:nvPr/>
        </p:nvGrpSpPr>
        <p:grpSpPr>
          <a:xfrm>
            <a:off x="6313214" y="1196640"/>
            <a:ext cx="2333673" cy="1656296"/>
            <a:chOff x="5784276" y="1147519"/>
            <a:chExt cx="3658117" cy="226053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6341">
              <a:off x="5784276" y="1309981"/>
              <a:ext cx="1440160" cy="203396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http://www.housinglin.org.uk/_library/images/Housing/Cover_happi_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594" y="1147519"/>
              <a:ext cx="1468659" cy="203934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HAPPI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0480">
              <a:off x="7833950" y="1301061"/>
              <a:ext cx="1608443" cy="2106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-252537" y="5568080"/>
            <a:ext cx="9577063" cy="12961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854440"/>
            <a:ext cx="4708412" cy="48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71992"/>
            <a:ext cx="9144000" cy="206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94" y="332656"/>
            <a:ext cx="8229954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St Vincent’s</a:t>
            </a:r>
            <a:br>
              <a:rPr lang="en-GB" dirty="0" smtClean="0"/>
            </a:br>
            <a:r>
              <a:rPr lang="en-GB" dirty="0" smtClean="0"/>
              <a:t>HAPPi Schemes</a:t>
            </a:r>
            <a:endParaRPr lang="en-GB" dirty="0"/>
          </a:p>
        </p:txBody>
      </p:sp>
      <p:pic>
        <p:nvPicPr>
          <p:cNvPr id="1026" name="Picture 2" descr="G:\Public\Communication\HAPPI Schemes Branding\photos from Clarence Opening\_MG_91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666" y="1772311"/>
            <a:ext cx="4741333" cy="31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Public\Communication\Images\Property Images library\Clarence Gardens Danesmoor Drive\elevation rear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2311"/>
            <a:ext cx="4115441" cy="307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94" y="5203025"/>
            <a:ext cx="2683148" cy="1553402"/>
          </a:xfrm>
          <a:prstGeom prst="rect">
            <a:avLst/>
          </a:prstGeom>
        </p:spPr>
      </p:pic>
      <p:pic>
        <p:nvPicPr>
          <p:cNvPr id="8" name="Picture 2" descr="G:\Public\Communication\HAPPI Schemes Branding\photos from Clarence Opening\_MG_91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666" y="1728805"/>
            <a:ext cx="4741333" cy="31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Public\Communication\Images\Property Images library\Clarence Gardens Danesmoor Drive\elevation rear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28805"/>
            <a:ext cx="4303198" cy="3204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bs.twimg.com/media/CvS_atsWAAAHG5N.jpg:lar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666" y="5079393"/>
            <a:ext cx="4741333" cy="177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Housing for Older Persons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000" dirty="0" smtClean="0"/>
              <a:t>Some Facts &amp; Figures</a:t>
            </a:r>
          </a:p>
          <a:p>
            <a:pPr marL="0" indent="0">
              <a:buNone/>
            </a:pPr>
            <a:endParaRPr lang="en-GB" sz="1200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altLang="en-US" dirty="0"/>
              <a:t>2.4 million more older households by 2036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altLang="en-US" dirty="0" smtClean="0"/>
              <a:t>Over </a:t>
            </a:r>
            <a:r>
              <a:rPr lang="en-GB" altLang="en-US" dirty="0"/>
              <a:t>40% of households in social housing have a disability or are over 65. This figures is set to rise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altLang="en-US" dirty="0"/>
              <a:t>People with dementia over 65 years of age are currently using up to one quarter of hospital beds at one </a:t>
            </a:r>
            <a:r>
              <a:rPr lang="en-GB" altLang="en-US" dirty="0" smtClean="0"/>
              <a:t>time</a:t>
            </a:r>
          </a:p>
          <a:p>
            <a:r>
              <a:rPr lang="en-GB" dirty="0" smtClean="0"/>
              <a:t>Locally, </a:t>
            </a:r>
            <a:r>
              <a:rPr lang="en-GB" dirty="0"/>
              <a:t>the Strategic Market Housing Assessment identifies that there are high % of pensioner household in the RV (25.8%) than in the NW Region </a:t>
            </a:r>
            <a:r>
              <a:rPr lang="en-GB" dirty="0" smtClean="0"/>
              <a:t>(</a:t>
            </a:r>
            <a:r>
              <a:rPr lang="en-GB" dirty="0"/>
              <a:t>24.0%) and that the proportion od single pensioner households is 14.6% of the total population of Ribble Valley. </a:t>
            </a:r>
            <a:endParaRPr lang="en-GB" altLang="en-US" dirty="0" smtClean="0"/>
          </a:p>
          <a:p>
            <a:pPr marL="0" indent="0">
              <a:lnSpc>
                <a:spcPct val="80000"/>
              </a:lnSpc>
              <a:buNone/>
            </a:pPr>
            <a:endParaRPr lang="en-GB" altLang="en-US" sz="1600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087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Providing Housing </a:t>
            </a:r>
            <a:r>
              <a:rPr lang="en-GB" dirty="0"/>
              <a:t>for Older Persons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372" cy="4525963"/>
          </a:xfrm>
        </p:spPr>
        <p:txBody>
          <a:bodyPr/>
          <a:lstStyle/>
          <a:p>
            <a:r>
              <a:rPr lang="en-GB" sz="3600" dirty="0"/>
              <a:t>Challenges facing us due to an ageing population </a:t>
            </a:r>
          </a:p>
          <a:p>
            <a:r>
              <a:rPr lang="en-GB" sz="3600" dirty="0" smtClean="0"/>
              <a:t>How can we respond to these challenges? </a:t>
            </a:r>
          </a:p>
          <a:p>
            <a:r>
              <a:rPr lang="en-GB" sz="3600" dirty="0" smtClean="0"/>
              <a:t>Is our housing ready for ageing?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6" t="11558" r="32988" b="3981"/>
          <a:stretch/>
        </p:blipFill>
        <p:spPr bwMode="auto">
          <a:xfrm>
            <a:off x="6220896" y="1772816"/>
            <a:ext cx="2420867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457200" y="800100"/>
            <a:ext cx="513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GB" altLang="en-US" sz="2000" b="1">
                <a:latin typeface="Calibri" pitchFamily="34" charset="0"/>
              </a:rPr>
              <a:t>Housing pathways in later life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25" y="908720"/>
            <a:ext cx="8874571" cy="576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Housing for Older Persons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0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Staying Independent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447484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sz="3400" dirty="0"/>
              <a:t>The NHS spends £1.3bn every year because of poor housing eg trips/falls, energy efficiency/fuel poverty</a:t>
            </a:r>
          </a:p>
          <a:p>
            <a:r>
              <a:rPr lang="en-GB" sz="3400" dirty="0" smtClean="0"/>
              <a:t>Role for Adapted Housing </a:t>
            </a:r>
          </a:p>
          <a:p>
            <a:r>
              <a:rPr lang="en-GB" sz="3400" dirty="0" smtClean="0"/>
              <a:t>SVHA’s Home Care &amp; Repair &amp; Homewise working in partnership </a:t>
            </a:r>
          </a:p>
          <a:p>
            <a:r>
              <a:rPr lang="en-GB" sz="3400" dirty="0" smtClean="0"/>
              <a:t>Delivering LCC contract together </a:t>
            </a:r>
            <a:endParaRPr lang="en-GB" sz="3400" dirty="0"/>
          </a:p>
          <a:p>
            <a:pPr lvl="1"/>
            <a:r>
              <a:rPr lang="en-GB" dirty="0" smtClean="0"/>
              <a:t>SVHA  - Burnley, Pendle Rossendale </a:t>
            </a:r>
          </a:p>
          <a:p>
            <a:pPr lvl="1"/>
            <a:r>
              <a:rPr lang="en-GB" dirty="0" smtClean="0"/>
              <a:t>Homewise – Ribble Valley &amp; Hyndburn</a:t>
            </a:r>
            <a:endParaRPr lang="en-GB" dirty="0"/>
          </a:p>
        </p:txBody>
      </p:sp>
      <p:pic>
        <p:nvPicPr>
          <p:cNvPr id="4" name="Picture 2" descr="G:\Public\Communication\Images\HIA\DSC_45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96" r="12514"/>
          <a:stretch/>
        </p:blipFill>
        <p:spPr bwMode="auto">
          <a:xfrm>
            <a:off x="5004048" y="1628800"/>
            <a:ext cx="3190334" cy="36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alt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HYNDBURN HOMEWISE SOCIETY LTD</a:t>
            </a:r>
            <a:br>
              <a:rPr lang="en-GB" alt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“HOMEWISE”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23849" y="1557338"/>
            <a:ext cx="3820971" cy="4525962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en-GB" altLang="en-US" sz="2800" b="1" dirty="0" smtClean="0">
                <a:cs typeface="Times New Roman" pitchFamily="18" charset="0"/>
              </a:rPr>
              <a:t>Non profit making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en-GB" altLang="en-US" sz="2800" b="1" dirty="0" smtClean="0">
                <a:cs typeface="Times New Roman" pitchFamily="18" charset="0"/>
              </a:rPr>
              <a:t>Organisation: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GB" altLang="en-US" sz="2400" dirty="0" smtClean="0">
                <a:cs typeface="Times New Roman" pitchFamily="18" charset="0"/>
              </a:rPr>
              <a:t>Registered Society under the Co operative &amp; Community Benefit Society Act 2014</a:t>
            </a:r>
            <a:endParaRPr lang="en-GB" alt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GB" altLang="en-US" sz="100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GB" alt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Based at:</a:t>
            </a:r>
          </a:p>
          <a:p>
            <a:pPr eaLnBrk="1" hangingPunct="1">
              <a:buFont typeface="Arial" pitchFamily="34" charset="0"/>
              <a:buNone/>
            </a:pPr>
            <a:r>
              <a:rPr lang="en-GB" altLang="en-US" sz="2400" dirty="0" smtClean="0">
                <a:latin typeface="Calibri" panose="020F0502020204030204" pitchFamily="34" charset="0"/>
                <a:cs typeface="Times New Roman" pitchFamily="18" charset="0"/>
              </a:rPr>
              <a:t>2/4 Whalley Road</a:t>
            </a:r>
          </a:p>
          <a:p>
            <a:pPr eaLnBrk="1" hangingPunct="1">
              <a:buFont typeface="Arial" pitchFamily="34" charset="0"/>
              <a:buNone/>
            </a:pPr>
            <a:r>
              <a:rPr lang="en-GB" altLang="en-US" sz="2400" dirty="0" smtClean="0">
                <a:latin typeface="Calibri" panose="020F0502020204030204" pitchFamily="34" charset="0"/>
                <a:cs typeface="Times New Roman" pitchFamily="18" charset="0"/>
              </a:rPr>
              <a:t>Accrington</a:t>
            </a:r>
          </a:p>
          <a:p>
            <a:pPr eaLnBrk="1" hangingPunct="1">
              <a:buFont typeface="Arial" pitchFamily="34" charset="0"/>
              <a:buNone/>
            </a:pPr>
            <a:endParaRPr lang="en-GB" altLang="en-US" dirty="0" smtClean="0"/>
          </a:p>
          <a:p>
            <a:pPr eaLnBrk="1" hangingPunct="1">
              <a:buFont typeface="Arial" pitchFamily="34" charset="0"/>
              <a:buNone/>
            </a:pPr>
            <a:endParaRPr lang="en-GB" altLang="en-US" dirty="0" smtClean="0"/>
          </a:p>
        </p:txBody>
      </p:sp>
      <p:pic>
        <p:nvPicPr>
          <p:cNvPr id="3076" name="Picture 4" descr="HOMEWISE - BUSINESS AWARDS WINNER 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21" y="1593988"/>
            <a:ext cx="4608314" cy="38187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altLang="en-US" sz="4000" dirty="0" smtClean="0">
                <a:latin typeface="+mn-lt"/>
                <a:cs typeface="Times New Roman" pitchFamily="18" charset="0"/>
              </a:rPr>
              <a:t>Homewise Housing Advice Agency</a:t>
            </a:r>
            <a:br>
              <a:rPr lang="en-GB" altLang="en-US" sz="4000" dirty="0" smtClean="0">
                <a:latin typeface="+mn-lt"/>
                <a:cs typeface="Times New Roman" pitchFamily="18" charset="0"/>
              </a:rPr>
            </a:br>
            <a:r>
              <a:rPr lang="en-GB" altLang="en-US" sz="4000" dirty="0" smtClean="0">
                <a:latin typeface="+mn-lt"/>
                <a:cs typeface="Times New Roman" pitchFamily="18" charset="0"/>
              </a:rPr>
              <a:t>in Hyndburn and Ribble Valley</a:t>
            </a:r>
            <a:endParaRPr lang="en-US" altLang="en-US" sz="40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44824"/>
            <a:ext cx="5976664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itchFamily="18" charset="0"/>
              </a:rPr>
              <a:t>Services for the whole community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itchFamily="18" charset="0"/>
              </a:rPr>
              <a:t>Impartial advice and support  in all aspects of Home Improvement, adaptations, repairs and maintenance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>
                <a:cs typeface="Times New Roman" pitchFamily="18" charset="0"/>
              </a:rPr>
              <a:t>Special assistance for older and disabled people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7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cs typeface="Times New Roman" pitchFamily="18" charset="0"/>
              </a:rPr>
              <a:t>Staff will: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cs typeface="Times New Roman" pitchFamily="18" charset="0"/>
              </a:rPr>
              <a:t>DISCUSS  </a:t>
            </a:r>
            <a:r>
              <a:rPr lang="en-GB" altLang="en-US" sz="1800" dirty="0" smtClean="0">
                <a:cs typeface="Times New Roman" pitchFamily="18" charset="0"/>
              </a:rPr>
              <a:t>in detail works required and advise on  the best course of action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cs typeface="Times New Roman" pitchFamily="18" charset="0"/>
              </a:rPr>
              <a:t>HELP </a:t>
            </a:r>
            <a:r>
              <a:rPr lang="en-GB" altLang="en-US" sz="1800" dirty="0" smtClean="0">
                <a:cs typeface="Times New Roman" pitchFamily="18" charset="0"/>
              </a:rPr>
              <a:t>select a reputable local tradesman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cs typeface="Times New Roman" pitchFamily="18" charset="0"/>
              </a:rPr>
              <a:t>ADVISE </a:t>
            </a:r>
            <a:r>
              <a:rPr lang="en-GB" altLang="en-US" sz="1800" dirty="0" smtClean="0">
                <a:cs typeface="Times New Roman" pitchFamily="18" charset="0"/>
              </a:rPr>
              <a:t>on possible sources of funding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cs typeface="Times New Roman" pitchFamily="18" charset="0"/>
              </a:rPr>
              <a:t>ARRANGE  </a:t>
            </a:r>
            <a:r>
              <a:rPr lang="en-GB" altLang="en-US" sz="1800" dirty="0" smtClean="0">
                <a:cs typeface="Times New Roman" pitchFamily="18" charset="0"/>
              </a:rPr>
              <a:t>for tradesman to carry out work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cs typeface="Times New Roman" pitchFamily="18" charset="0"/>
              </a:rPr>
              <a:t>PROVIDE  </a:t>
            </a:r>
            <a:r>
              <a:rPr lang="en-GB" altLang="en-US" sz="1800" dirty="0" smtClean="0">
                <a:cs typeface="Times New Roman" pitchFamily="18" charset="0"/>
              </a:rPr>
              <a:t>support throughout the work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1800" b="1" dirty="0" smtClean="0">
                <a:cs typeface="Times New Roman" pitchFamily="18" charset="0"/>
              </a:rPr>
              <a:t>ENSURE  </a:t>
            </a:r>
            <a:r>
              <a:rPr lang="en-GB" altLang="en-US" sz="1800" dirty="0" smtClean="0">
                <a:cs typeface="Times New Roman" pitchFamily="18" charset="0"/>
              </a:rPr>
              <a:t>you are totally happy before payment is made</a:t>
            </a:r>
            <a:r>
              <a:rPr lang="en-GB" altLang="en-US" sz="1800" b="1" dirty="0" smtClean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5" descr="C:\Program Files\Common Files\Microsoft Shared\Clipart\cagcat50\pe01460_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900" y="2060848"/>
            <a:ext cx="2507729" cy="3456384"/>
          </a:xfrm>
        </p:spPr>
      </p:pic>
    </p:spTree>
    <p:extLst>
      <p:ext uri="{BB962C8B-B14F-4D97-AF65-F5344CB8AC3E}">
        <p14:creationId xmlns:p14="http://schemas.microsoft.com/office/powerpoint/2010/main" val="24010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981200"/>
            <a:ext cx="5760318" cy="37528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smtClean="0"/>
              <a:t>Free/subsidised for Over 60s</a:t>
            </a:r>
          </a:p>
          <a:p>
            <a:pPr>
              <a:defRPr/>
            </a:pPr>
            <a:r>
              <a:rPr lang="en-GB" dirty="0" smtClean="0"/>
              <a:t>Handyperson Service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Minor Repairs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Falls/Accident Prevention </a:t>
            </a:r>
          </a:p>
          <a:p>
            <a:pPr marL="0" indent="0" eaLnBrk="1" fontAlgn="auto" hangingPunct="1">
              <a:spcAft>
                <a:spcPts val="0"/>
              </a:spcAft>
              <a:buNone/>
              <a:tabLst>
                <a:tab pos="361950" algn="l"/>
              </a:tabLst>
              <a:defRPr/>
            </a:pPr>
            <a:r>
              <a:rPr lang="en-GB" sz="2000" dirty="0" smtClean="0"/>
              <a:t>	(free whilst resources last)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Home Security/Distraction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Burglary Kits </a:t>
            </a:r>
            <a:endParaRPr lang="en-GB" dirty="0"/>
          </a:p>
          <a:p>
            <a:pPr marL="36195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dirty="0" smtClean="0"/>
              <a:t>(free whilst resources last)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4000" dirty="0" smtClean="0"/>
              <a:t>Small Things Matter</a:t>
            </a:r>
            <a:br>
              <a:rPr lang="en-GB" sz="4000" dirty="0" smtClean="0"/>
            </a:br>
            <a:r>
              <a:rPr lang="en-GB" sz="4000" dirty="0" smtClean="0"/>
              <a:t>Small Essential Repairs</a:t>
            </a:r>
            <a:endParaRPr lang="en-GB" sz="4000" dirty="0"/>
          </a:p>
        </p:txBody>
      </p:sp>
      <p:pic>
        <p:nvPicPr>
          <p:cNvPr id="5124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2191" y="1826002"/>
            <a:ext cx="1691684" cy="1458982"/>
          </a:xfrm>
          <a:noFill/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57563"/>
            <a:ext cx="14843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2964"/>
            <a:ext cx="1627187" cy="103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7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4800" dirty="0">
                <a:latin typeface="+mn-lt"/>
                <a:cs typeface="Times New Roman" pitchFamily="18" charset="0"/>
              </a:rPr>
              <a:t>S</a:t>
            </a:r>
            <a:r>
              <a:rPr lang="en-GB" altLang="en-US" sz="4800" dirty="0" smtClean="0">
                <a:latin typeface="+mn-lt"/>
                <a:cs typeface="Times New Roman" pitchFamily="18" charset="0"/>
              </a:rPr>
              <a:t>ave </a:t>
            </a:r>
            <a:r>
              <a:rPr lang="en-GB" altLang="en-US" sz="4800" dirty="0">
                <a:latin typeface="+mn-lt"/>
                <a:cs typeface="Times New Roman" pitchFamily="18" charset="0"/>
              </a:rPr>
              <a:t>E</a:t>
            </a:r>
            <a:r>
              <a:rPr lang="en-GB" altLang="en-US" sz="4800" dirty="0" smtClean="0">
                <a:latin typeface="+mn-lt"/>
                <a:cs typeface="Times New Roman" pitchFamily="18" charset="0"/>
              </a:rPr>
              <a:t>nergy </a:t>
            </a:r>
            <a:r>
              <a:rPr lang="en-GB" altLang="en-US" sz="4800" dirty="0">
                <a:latin typeface="+mn-lt"/>
                <a:cs typeface="Times New Roman" pitchFamily="18" charset="0"/>
              </a:rPr>
              <a:t>S</a:t>
            </a:r>
            <a:r>
              <a:rPr lang="en-GB" altLang="en-US" sz="4800" dirty="0" smtClean="0">
                <a:latin typeface="+mn-lt"/>
                <a:cs typeface="Times New Roman" pitchFamily="18" charset="0"/>
              </a:rPr>
              <a:t>ave </a:t>
            </a:r>
            <a:r>
              <a:rPr lang="en-GB" altLang="en-US" sz="4800" dirty="0">
                <a:latin typeface="+mn-lt"/>
                <a:cs typeface="Times New Roman" pitchFamily="18" charset="0"/>
              </a:rPr>
              <a:t>M</a:t>
            </a:r>
            <a:r>
              <a:rPr lang="en-GB" altLang="en-US" sz="4800" dirty="0" smtClean="0">
                <a:latin typeface="+mn-lt"/>
                <a:cs typeface="Times New Roman" pitchFamily="18" charset="0"/>
              </a:rPr>
              <a:t>oney</a:t>
            </a:r>
            <a:endParaRPr lang="en-US" altLang="en-US" sz="48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844824"/>
            <a:ext cx="4392488" cy="389877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dirty="0" smtClean="0">
                <a:latin typeface="+mj-lt"/>
                <a:cs typeface="Times New Roman" pitchFamily="18" charset="0"/>
              </a:rPr>
              <a:t>Grants/Subsidies</a:t>
            </a:r>
          </a:p>
          <a:p>
            <a:pPr eaLnBrk="1" hangingPunct="1"/>
            <a:r>
              <a:rPr lang="en-GB" altLang="en-US" dirty="0" smtClean="0">
                <a:latin typeface="+mj-lt"/>
                <a:cs typeface="Times New Roman" pitchFamily="18" charset="0"/>
              </a:rPr>
              <a:t>Able to Pay Scheme </a:t>
            </a:r>
          </a:p>
          <a:p>
            <a:pPr eaLnBrk="1" hangingPunct="1"/>
            <a:r>
              <a:rPr lang="en-GB" altLang="en-US" dirty="0" smtClean="0">
                <a:latin typeface="+mj-lt"/>
                <a:cs typeface="Times New Roman" pitchFamily="18" charset="0"/>
              </a:rPr>
              <a:t>Affordable Warmth funding</a:t>
            </a:r>
          </a:p>
          <a:p>
            <a:pPr eaLnBrk="1" hangingPunct="1"/>
            <a:r>
              <a:rPr lang="en-GB" altLang="en-US" dirty="0" smtClean="0">
                <a:latin typeface="+mj-lt"/>
                <a:cs typeface="Times New Roman" pitchFamily="18" charset="0"/>
              </a:rPr>
              <a:t>Low Energy Light Bulbs </a:t>
            </a:r>
            <a:endParaRPr lang="en-GB" altLang="en-US" sz="1600" dirty="0" smtClean="0">
              <a:latin typeface="+mj-lt"/>
              <a:cs typeface="Times New Roman" pitchFamily="18" charset="0"/>
            </a:endParaRPr>
          </a:p>
          <a:p>
            <a:pPr eaLnBrk="1" hangingPunct="1"/>
            <a:r>
              <a:rPr lang="en-GB" altLang="en-US" dirty="0" smtClean="0">
                <a:latin typeface="+mj-lt"/>
                <a:cs typeface="Times New Roman" pitchFamily="18" charset="0"/>
              </a:rPr>
              <a:t>Energy Switching</a:t>
            </a:r>
          </a:p>
          <a:p>
            <a:pPr eaLnBrk="1" hangingPunct="1"/>
            <a:r>
              <a:rPr lang="en-GB" altLang="en-US" dirty="0" smtClean="0">
                <a:latin typeface="+mj-lt"/>
                <a:cs typeface="Times New Roman" pitchFamily="18" charset="0"/>
              </a:rPr>
              <a:t>Advice /Information</a:t>
            </a:r>
          </a:p>
        </p:txBody>
      </p:sp>
      <p:pic>
        <p:nvPicPr>
          <p:cNvPr id="6148" name="Picture 5" descr="C:\Program Files\Common Files\Microsoft Shared\Clipart\cagcat50\bd04924_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1628800"/>
            <a:ext cx="3051175" cy="4114800"/>
          </a:xfrm>
        </p:spPr>
      </p:pic>
    </p:spTree>
    <p:extLst>
      <p:ext uri="{BB962C8B-B14F-4D97-AF65-F5344CB8AC3E}">
        <p14:creationId xmlns:p14="http://schemas.microsoft.com/office/powerpoint/2010/main" val="13983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Presentation4</Template>
  <TotalTime>749</TotalTime>
  <Words>504</Words>
  <Application>Microsoft Office PowerPoint</Application>
  <PresentationFormat>On-screen Show (4:3)</PresentationFormat>
  <Paragraphs>115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Presentation4</vt:lpstr>
      <vt:lpstr>Housing for Older Persons and Living Independently</vt:lpstr>
      <vt:lpstr>Housing for Older Persons</vt:lpstr>
      <vt:lpstr>Providing Housing for Older Persons</vt:lpstr>
      <vt:lpstr>PowerPoint Presentation</vt:lpstr>
      <vt:lpstr>Staying Independent </vt:lpstr>
      <vt:lpstr>HYNDBURN HOMEWISE SOCIETY LTD “HOMEWISE”</vt:lpstr>
      <vt:lpstr>Homewise Housing Advice Agency in Hyndburn and Ribble Valley</vt:lpstr>
      <vt:lpstr>Small Things Matter Small Essential Repairs</vt:lpstr>
      <vt:lpstr>Save Energy Save Money</vt:lpstr>
      <vt:lpstr>  HOMEWISE  Your Independent Living Centre (non-profit making organisation)   </vt:lpstr>
      <vt:lpstr>   HOMEWISE  Your Independent Living Centre 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Compromise in Quality</vt:lpstr>
      <vt:lpstr>HAPPI  - Housing our Ageing Population</vt:lpstr>
      <vt:lpstr>St Vincent’s HAPPi Schemes</vt:lpstr>
    </vt:vector>
  </TitlesOfParts>
  <Company>Svha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.</cp:lastModifiedBy>
  <cp:revision>60</cp:revision>
  <cp:lastPrinted>2016-11-18T15:56:36Z</cp:lastPrinted>
  <dcterms:created xsi:type="dcterms:W3CDTF">2016-11-17T14:03:24Z</dcterms:created>
  <dcterms:modified xsi:type="dcterms:W3CDTF">2016-11-22T08:25:43Z</dcterms:modified>
</cp:coreProperties>
</file>